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Alegrey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gcyfhRuwRfpYPPU27NOpb01kIe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7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egrey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legreya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Alegreya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legrey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685790" y="434337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2:notes"/>
          <p:cNvSpPr/>
          <p:nvPr>
            <p:ph idx="2" type="sldImg"/>
          </p:nvPr>
        </p:nvSpPr>
        <p:spPr>
          <a:xfrm>
            <a:off x="1143210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69940d16c_0_142:notes"/>
          <p:cNvSpPr txBox="1"/>
          <p:nvPr>
            <p:ph idx="1" type="body"/>
          </p:nvPr>
        </p:nvSpPr>
        <p:spPr>
          <a:xfrm>
            <a:off x="685790" y="434337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2e69940d16c_0_142:notes"/>
          <p:cNvSpPr/>
          <p:nvPr>
            <p:ph idx="2" type="sldImg"/>
          </p:nvPr>
        </p:nvSpPr>
        <p:spPr>
          <a:xfrm>
            <a:off x="1143210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790" y="434337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1143210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556c1daf2_0_49:notes"/>
          <p:cNvSpPr txBox="1"/>
          <p:nvPr>
            <p:ph idx="1" type="body"/>
          </p:nvPr>
        </p:nvSpPr>
        <p:spPr>
          <a:xfrm>
            <a:off x="685790" y="434337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100">
                <a:solidFill>
                  <a:srgbClr val="002E65"/>
                </a:solidFill>
                <a:latin typeface="Calibri"/>
                <a:ea typeface="Calibri"/>
                <a:cs typeface="Calibri"/>
                <a:sym typeface="Calibri"/>
              </a:rPr>
              <a:t>. What is a tcr</a:t>
            </a:r>
            <a:endParaRPr sz="2100">
              <a:solidFill>
                <a:srgbClr val="002E6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100">
                <a:solidFill>
                  <a:srgbClr val="002E65"/>
                </a:solidFill>
                <a:latin typeface="Calibri"/>
                <a:ea typeface="Calibri"/>
                <a:cs typeface="Calibri"/>
                <a:sym typeface="Calibri"/>
              </a:rPr>
              <a:t>. Why is it important</a:t>
            </a:r>
            <a:endParaRPr sz="2100">
              <a:solidFill>
                <a:srgbClr val="002E6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100">
                <a:solidFill>
                  <a:srgbClr val="002E65"/>
                </a:solidFill>
                <a:latin typeface="Calibri"/>
                <a:ea typeface="Calibri"/>
                <a:cs typeface="Calibri"/>
                <a:sym typeface="Calibri"/>
              </a:rPr>
              <a:t>. Whats the objective with this work</a:t>
            </a:r>
            <a:endParaRPr sz="2100">
              <a:solidFill>
                <a:srgbClr val="002E6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 as i have said previously my first couple of weeks where reading and understanding the biology of what i was going to be doing.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(last time i had any biology lessons was when i was 14? ) so yeah, i had no idea. I was quite blown away actually and developed a weird respect for how our bodies are able to organize themselves in this manner.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 when we get sick our body clones from our immunological system some “antibodies” to help combat the “virus” . Even i was familiar with this concept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i had never though about is. What if the atack is present inside one of our own cells?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Our cells have to identify how discern a good and healthy cell from another one that has been infected.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 this process, multiple systems come into play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HLA -&gt; defines the MHC presentation of the peptide pMHC. Ok now, we have a way of presenting the internal organization of the cell. We just need something to read it and act accordingly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V(D)J recombination -&gt; generates TCR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e556c1daf2_0_49:notes"/>
          <p:cNvSpPr/>
          <p:nvPr>
            <p:ph idx="2" type="sldImg"/>
          </p:nvPr>
        </p:nvSpPr>
        <p:spPr>
          <a:xfrm>
            <a:off x="1143210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556c1daf2_0_20:notes"/>
          <p:cNvSpPr txBox="1"/>
          <p:nvPr>
            <p:ph idx="1" type="body"/>
          </p:nvPr>
        </p:nvSpPr>
        <p:spPr>
          <a:xfrm>
            <a:off x="685790" y="434337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Although not necessary i wanted to mention</a:t>
            </a:r>
            <a:endParaRPr/>
          </a:p>
        </p:txBody>
      </p:sp>
      <p:sp>
        <p:nvSpPr>
          <p:cNvPr id="226" name="Google Shape;226;g2e556c1daf2_0_20:notes"/>
          <p:cNvSpPr/>
          <p:nvPr>
            <p:ph idx="2" type="sldImg"/>
          </p:nvPr>
        </p:nvSpPr>
        <p:spPr>
          <a:xfrm>
            <a:off x="1143210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577f9efb6_0_6:notes"/>
          <p:cNvSpPr txBox="1"/>
          <p:nvPr>
            <p:ph idx="1" type="body"/>
          </p:nvPr>
        </p:nvSpPr>
        <p:spPr>
          <a:xfrm>
            <a:off x="685790" y="434337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Although not necessary i wanted to mention</a:t>
            </a:r>
            <a:endParaRPr/>
          </a:p>
        </p:txBody>
      </p:sp>
      <p:sp>
        <p:nvSpPr>
          <p:cNvPr id="242" name="Google Shape;242;g2e577f9efb6_0_6:notes"/>
          <p:cNvSpPr/>
          <p:nvPr>
            <p:ph idx="2" type="sldImg"/>
          </p:nvPr>
        </p:nvSpPr>
        <p:spPr>
          <a:xfrm>
            <a:off x="1143210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556c1daf2_0_42:notes"/>
          <p:cNvSpPr txBox="1"/>
          <p:nvPr>
            <p:ph idx="1" type="body"/>
          </p:nvPr>
        </p:nvSpPr>
        <p:spPr>
          <a:xfrm>
            <a:off x="685790" y="434337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2e556c1daf2_0_42:notes"/>
          <p:cNvSpPr/>
          <p:nvPr>
            <p:ph idx="2" type="sldImg"/>
          </p:nvPr>
        </p:nvSpPr>
        <p:spPr>
          <a:xfrm>
            <a:off x="1143210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556c1daf2_0_27:notes"/>
          <p:cNvSpPr txBox="1"/>
          <p:nvPr>
            <p:ph idx="1" type="body"/>
          </p:nvPr>
        </p:nvSpPr>
        <p:spPr>
          <a:xfrm>
            <a:off x="685790" y="434337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2e556c1daf2_0_27:notes"/>
          <p:cNvSpPr/>
          <p:nvPr>
            <p:ph idx="2" type="sldImg"/>
          </p:nvPr>
        </p:nvSpPr>
        <p:spPr>
          <a:xfrm>
            <a:off x="1143210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556c1daf2_0_34:notes"/>
          <p:cNvSpPr txBox="1"/>
          <p:nvPr>
            <p:ph idx="1" type="body"/>
          </p:nvPr>
        </p:nvSpPr>
        <p:spPr>
          <a:xfrm>
            <a:off x="685790" y="434337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2e556c1daf2_0_34:notes"/>
          <p:cNvSpPr/>
          <p:nvPr>
            <p:ph idx="2" type="sldImg"/>
          </p:nvPr>
        </p:nvSpPr>
        <p:spPr>
          <a:xfrm>
            <a:off x="1143210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69940d16c_0_131:notes"/>
          <p:cNvSpPr txBox="1"/>
          <p:nvPr>
            <p:ph idx="1" type="body"/>
          </p:nvPr>
        </p:nvSpPr>
        <p:spPr>
          <a:xfrm>
            <a:off x="685790" y="434337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2e69940d16c_0_131:notes"/>
          <p:cNvSpPr/>
          <p:nvPr>
            <p:ph idx="2" type="sldImg"/>
          </p:nvPr>
        </p:nvSpPr>
        <p:spPr>
          <a:xfrm>
            <a:off x="1143210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titleredfull">
  <p:cSld name="UAntwerpen_titleredfull">
    <p:bg>
      <p:bgPr>
        <a:solidFill>
          <a:schemeClr val="accent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/>
          <p:nvPr>
            <p:ph type="title"/>
          </p:nvPr>
        </p:nvSpPr>
        <p:spPr>
          <a:xfrm>
            <a:off x="467916" y="2053217"/>
            <a:ext cx="8208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b="1" i="0" sz="5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" type="body"/>
          </p:nvPr>
        </p:nvSpPr>
        <p:spPr>
          <a:xfrm>
            <a:off x="467916" y="3353990"/>
            <a:ext cx="82083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" name="Google Shape;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2294" y="1130179"/>
            <a:ext cx="2059411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imageandtext">
  <p:cSld name="UAntwerpen_imageand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 txBox="1"/>
          <p:nvPr>
            <p:ph type="title"/>
          </p:nvPr>
        </p:nvSpPr>
        <p:spPr>
          <a:xfrm>
            <a:off x="4923235" y="465535"/>
            <a:ext cx="37530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2"/>
          <p:cNvSpPr/>
          <p:nvPr>
            <p:ph idx="2" type="pic"/>
          </p:nvPr>
        </p:nvSpPr>
        <p:spPr>
          <a:xfrm>
            <a:off x="467917" y="465535"/>
            <a:ext cx="3859200" cy="42123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4923235" y="1703785"/>
            <a:ext cx="37530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b="0"/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smallimageandtext">
  <p:cSld name="UAntwerpen_smallimageand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3140869" y="465535"/>
            <a:ext cx="55353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40869" y="1789611"/>
            <a:ext cx="55353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13"/>
          <p:cNvSpPr/>
          <p:nvPr>
            <p:ph idx="2" type="pic"/>
          </p:nvPr>
        </p:nvSpPr>
        <p:spPr>
          <a:xfrm>
            <a:off x="467916" y="465535"/>
            <a:ext cx="2503800" cy="42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wideimageandtext">
  <p:cSld name="UAntwerpen_wideimageand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467915" y="2986042"/>
            <a:ext cx="82008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67916" y="3643028"/>
            <a:ext cx="82008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467916" y="465535"/>
            <a:ext cx="8200800" cy="23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3images">
  <p:cSld name="UAntwerpen_3imag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285308" y="2660731"/>
            <a:ext cx="2592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2" type="body"/>
          </p:nvPr>
        </p:nvSpPr>
        <p:spPr>
          <a:xfrm>
            <a:off x="6096073" y="2660731"/>
            <a:ext cx="2592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3" type="body"/>
          </p:nvPr>
        </p:nvSpPr>
        <p:spPr>
          <a:xfrm>
            <a:off x="474543" y="2660731"/>
            <a:ext cx="2592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5"/>
          <p:cNvSpPr/>
          <p:nvPr>
            <p:ph idx="4" type="pic"/>
          </p:nvPr>
        </p:nvSpPr>
        <p:spPr>
          <a:xfrm>
            <a:off x="474542" y="482449"/>
            <a:ext cx="2592000" cy="18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0" name="Google Shape;70;p15"/>
          <p:cNvSpPr/>
          <p:nvPr>
            <p:ph idx="5" type="pic"/>
          </p:nvPr>
        </p:nvSpPr>
        <p:spPr>
          <a:xfrm>
            <a:off x="3285307" y="482449"/>
            <a:ext cx="2592000" cy="18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1" name="Google Shape;71;p15"/>
          <p:cNvSpPr/>
          <p:nvPr>
            <p:ph idx="6" type="pic"/>
          </p:nvPr>
        </p:nvSpPr>
        <p:spPr>
          <a:xfrm>
            <a:off x="6096073" y="482449"/>
            <a:ext cx="2592000" cy="18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2" name="Google Shape;72;p15"/>
          <p:cNvSpPr txBox="1"/>
          <p:nvPr>
            <p:ph idx="7" type="body"/>
          </p:nvPr>
        </p:nvSpPr>
        <p:spPr>
          <a:xfrm>
            <a:off x="474542" y="3136346"/>
            <a:ext cx="25920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8" type="body"/>
          </p:nvPr>
        </p:nvSpPr>
        <p:spPr>
          <a:xfrm>
            <a:off x="3285307" y="3136346"/>
            <a:ext cx="25920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9" type="body"/>
          </p:nvPr>
        </p:nvSpPr>
        <p:spPr>
          <a:xfrm>
            <a:off x="6096073" y="3136346"/>
            <a:ext cx="25920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3icons">
  <p:cSld name="UAntwerpen_3ico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/>
          <p:nvPr>
            <p:ph idx="2" type="pic"/>
          </p:nvPr>
        </p:nvSpPr>
        <p:spPr>
          <a:xfrm>
            <a:off x="1135649" y="1033754"/>
            <a:ext cx="1255500" cy="1254300"/>
          </a:xfrm>
          <a:prstGeom prst="roundRect">
            <a:avLst>
              <a:gd fmla="val 7157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8" name="Google Shape;78;p16"/>
          <p:cNvSpPr/>
          <p:nvPr>
            <p:ph idx="3" type="pic"/>
          </p:nvPr>
        </p:nvSpPr>
        <p:spPr>
          <a:xfrm>
            <a:off x="3945041" y="1033754"/>
            <a:ext cx="1255500" cy="1254300"/>
          </a:xfrm>
          <a:prstGeom prst="roundRect">
            <a:avLst>
              <a:gd fmla="val 7157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9" name="Google Shape;79;p16"/>
          <p:cNvSpPr/>
          <p:nvPr>
            <p:ph idx="4" type="pic"/>
          </p:nvPr>
        </p:nvSpPr>
        <p:spPr>
          <a:xfrm>
            <a:off x="6754432" y="1033754"/>
            <a:ext cx="1255500" cy="1254300"/>
          </a:xfrm>
          <a:prstGeom prst="roundRect">
            <a:avLst>
              <a:gd fmla="val 7157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73108" y="2778205"/>
            <a:ext cx="2578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5" type="body"/>
          </p:nvPr>
        </p:nvSpPr>
        <p:spPr>
          <a:xfrm>
            <a:off x="6102282" y="2778205"/>
            <a:ext cx="2578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6" type="body"/>
          </p:nvPr>
        </p:nvSpPr>
        <p:spPr>
          <a:xfrm>
            <a:off x="3287695" y="2778205"/>
            <a:ext cx="2578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7" type="body"/>
          </p:nvPr>
        </p:nvSpPr>
        <p:spPr>
          <a:xfrm>
            <a:off x="473108" y="3186029"/>
            <a:ext cx="25785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8" type="body"/>
          </p:nvPr>
        </p:nvSpPr>
        <p:spPr>
          <a:xfrm>
            <a:off x="3287695" y="3186029"/>
            <a:ext cx="25785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9" type="body"/>
          </p:nvPr>
        </p:nvSpPr>
        <p:spPr>
          <a:xfrm>
            <a:off x="6102282" y="3186029"/>
            <a:ext cx="25785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3columns">
  <p:cSld name="UAntwerpen_3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73108" y="1183844"/>
            <a:ext cx="2578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6102282" y="1183844"/>
            <a:ext cx="2578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body"/>
          </p:nvPr>
        </p:nvSpPr>
        <p:spPr>
          <a:xfrm>
            <a:off x="3287695" y="1183844"/>
            <a:ext cx="2578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4" type="body"/>
          </p:nvPr>
        </p:nvSpPr>
        <p:spPr>
          <a:xfrm>
            <a:off x="473108" y="1591667"/>
            <a:ext cx="25785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5" type="body"/>
          </p:nvPr>
        </p:nvSpPr>
        <p:spPr>
          <a:xfrm>
            <a:off x="3287695" y="1591667"/>
            <a:ext cx="25785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6" type="body"/>
          </p:nvPr>
        </p:nvSpPr>
        <p:spPr>
          <a:xfrm>
            <a:off x="6102282" y="1591667"/>
            <a:ext cx="25785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467915" y="465535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2columns">
  <p:cSld name="UAntwerpen_2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73107" y="1183844"/>
            <a:ext cx="39807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4690043" y="1183844"/>
            <a:ext cx="39807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3" type="body"/>
          </p:nvPr>
        </p:nvSpPr>
        <p:spPr>
          <a:xfrm>
            <a:off x="473107" y="1591667"/>
            <a:ext cx="39807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4" type="body"/>
          </p:nvPr>
        </p:nvSpPr>
        <p:spPr>
          <a:xfrm>
            <a:off x="4690043" y="1591667"/>
            <a:ext cx="39807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467915" y="465535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chartandtext">
  <p:cSld name="UAntwerpen_chartand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67915" y="465535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9"/>
          <p:cNvSpPr/>
          <p:nvPr>
            <p:ph idx="2" type="chart"/>
          </p:nvPr>
        </p:nvSpPr>
        <p:spPr>
          <a:xfrm>
            <a:off x="467917" y="2070497"/>
            <a:ext cx="8208300" cy="26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67916" y="1268016"/>
            <a:ext cx="8202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6icons">
  <p:cSld name="UAntwerpen_6icon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0"/>
          <p:cNvSpPr/>
          <p:nvPr>
            <p:ph idx="2" type="pic"/>
          </p:nvPr>
        </p:nvSpPr>
        <p:spPr>
          <a:xfrm>
            <a:off x="472998" y="1041821"/>
            <a:ext cx="350400" cy="350100"/>
          </a:xfrm>
          <a:prstGeom prst="roundRect">
            <a:avLst>
              <a:gd fmla="val 7157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10" name="Google Shape;110;p20"/>
          <p:cNvSpPr/>
          <p:nvPr>
            <p:ph idx="3" type="pic"/>
          </p:nvPr>
        </p:nvSpPr>
        <p:spPr>
          <a:xfrm>
            <a:off x="3307666" y="1041821"/>
            <a:ext cx="350400" cy="350100"/>
          </a:xfrm>
          <a:prstGeom prst="roundRect">
            <a:avLst>
              <a:gd fmla="val 7157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11" name="Google Shape;111;p20"/>
          <p:cNvSpPr/>
          <p:nvPr>
            <p:ph idx="4" type="pic"/>
          </p:nvPr>
        </p:nvSpPr>
        <p:spPr>
          <a:xfrm>
            <a:off x="6105998" y="1041821"/>
            <a:ext cx="350400" cy="350100"/>
          </a:xfrm>
          <a:prstGeom prst="roundRect">
            <a:avLst>
              <a:gd fmla="val 7157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793939" y="1058543"/>
            <a:ext cx="1803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5" type="body"/>
          </p:nvPr>
        </p:nvSpPr>
        <p:spPr>
          <a:xfrm>
            <a:off x="6602016" y="1058543"/>
            <a:ext cx="1803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6" type="body"/>
          </p:nvPr>
        </p:nvSpPr>
        <p:spPr>
          <a:xfrm>
            <a:off x="995156" y="1058543"/>
            <a:ext cx="1803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20"/>
          <p:cNvSpPr/>
          <p:nvPr>
            <p:ph idx="7" type="pic"/>
          </p:nvPr>
        </p:nvSpPr>
        <p:spPr>
          <a:xfrm>
            <a:off x="472998" y="2881377"/>
            <a:ext cx="350400" cy="350100"/>
          </a:xfrm>
          <a:prstGeom prst="roundRect">
            <a:avLst>
              <a:gd fmla="val 7157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16" name="Google Shape;116;p20"/>
          <p:cNvSpPr/>
          <p:nvPr>
            <p:ph idx="8" type="pic"/>
          </p:nvPr>
        </p:nvSpPr>
        <p:spPr>
          <a:xfrm>
            <a:off x="3307666" y="2881377"/>
            <a:ext cx="350400" cy="350100"/>
          </a:xfrm>
          <a:prstGeom prst="roundRect">
            <a:avLst>
              <a:gd fmla="val 7157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17" name="Google Shape;117;p20"/>
          <p:cNvSpPr/>
          <p:nvPr>
            <p:ph idx="9" type="pic"/>
          </p:nvPr>
        </p:nvSpPr>
        <p:spPr>
          <a:xfrm>
            <a:off x="6105998" y="2881377"/>
            <a:ext cx="350400" cy="350100"/>
          </a:xfrm>
          <a:prstGeom prst="roundRect">
            <a:avLst>
              <a:gd fmla="val 7157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18" name="Google Shape;118;p20"/>
          <p:cNvSpPr txBox="1"/>
          <p:nvPr>
            <p:ph idx="13" type="body"/>
          </p:nvPr>
        </p:nvSpPr>
        <p:spPr>
          <a:xfrm>
            <a:off x="3793939" y="2898100"/>
            <a:ext cx="1803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4" type="body"/>
          </p:nvPr>
        </p:nvSpPr>
        <p:spPr>
          <a:xfrm>
            <a:off x="6602016" y="2898100"/>
            <a:ext cx="1803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5" type="body"/>
          </p:nvPr>
        </p:nvSpPr>
        <p:spPr>
          <a:xfrm>
            <a:off x="995156" y="2898100"/>
            <a:ext cx="1803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i="0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6" type="body"/>
          </p:nvPr>
        </p:nvSpPr>
        <p:spPr>
          <a:xfrm>
            <a:off x="1004450" y="1599935"/>
            <a:ext cx="18036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7" type="body"/>
          </p:nvPr>
        </p:nvSpPr>
        <p:spPr>
          <a:xfrm>
            <a:off x="1004450" y="3439816"/>
            <a:ext cx="18036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8" type="body"/>
          </p:nvPr>
        </p:nvSpPr>
        <p:spPr>
          <a:xfrm>
            <a:off x="3803233" y="1599935"/>
            <a:ext cx="18036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9" type="body"/>
          </p:nvPr>
        </p:nvSpPr>
        <p:spPr>
          <a:xfrm>
            <a:off x="6602016" y="1599935"/>
            <a:ext cx="18036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20" type="body"/>
          </p:nvPr>
        </p:nvSpPr>
        <p:spPr>
          <a:xfrm>
            <a:off x="3803233" y="3439816"/>
            <a:ext cx="18036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21" type="body"/>
          </p:nvPr>
        </p:nvSpPr>
        <p:spPr>
          <a:xfrm>
            <a:off x="6602016" y="3439816"/>
            <a:ext cx="18036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▪"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▪"/>
              <a:defRPr b="0" sz="11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-object">
  <p:cSld name="UAntwerpen-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67915" y="465535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/>
          <p:nvPr>
            <p:ph idx="2" type="chart"/>
          </p:nvPr>
        </p:nvSpPr>
        <p:spPr>
          <a:xfrm>
            <a:off x="467917" y="1183844"/>
            <a:ext cx="82083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titlered">
  <p:cSld name="UAntwerpen_titlered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5"/>
          <p:cNvSpPr/>
          <p:nvPr/>
        </p:nvSpPr>
        <p:spPr>
          <a:xfrm>
            <a:off x="467916" y="470608"/>
            <a:ext cx="8215913" cy="4213767"/>
          </a:xfrm>
          <a:custGeom>
            <a:rect b="b" l="l" r="r" t="t"/>
            <a:pathLst>
              <a:path extrusionOk="0" h="5618356" w="10954551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" name="Google Shape;12;p25"/>
          <p:cNvSpPr txBox="1"/>
          <p:nvPr>
            <p:ph type="title"/>
          </p:nvPr>
        </p:nvSpPr>
        <p:spPr>
          <a:xfrm>
            <a:off x="460840" y="1739159"/>
            <a:ext cx="822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b="1" i="0" sz="5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" type="body"/>
          </p:nvPr>
        </p:nvSpPr>
        <p:spPr>
          <a:xfrm>
            <a:off x="460840" y="3053953"/>
            <a:ext cx="82230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800" y="4849771"/>
            <a:ext cx="650382" cy="1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empty" showMasterSp="0">
  <p:cSld name="UAntwerpen_empt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titlered">
  <p:cSld name="UAntwerpen_titlered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467916" y="470608"/>
            <a:ext cx="8215913" cy="4213767"/>
          </a:xfrm>
          <a:custGeom>
            <a:rect b="b" l="l" r="r" t="t"/>
            <a:pathLst>
              <a:path extrusionOk="0" h="5618356" w="10954551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24"/>
          <p:cNvSpPr txBox="1"/>
          <p:nvPr>
            <p:ph type="title"/>
          </p:nvPr>
        </p:nvSpPr>
        <p:spPr>
          <a:xfrm>
            <a:off x="460840" y="1739159"/>
            <a:ext cx="822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b="1" i="0" sz="5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460840" y="3053953"/>
            <a:ext cx="82230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800" y="4849771"/>
            <a:ext cx="650382" cy="1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1imagewithU">
  <p:cSld name="UAntwerpen_1imagewithU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/>
          <p:nvPr>
            <p:ph idx="2" type="pic"/>
          </p:nvPr>
        </p:nvSpPr>
        <p:spPr>
          <a:xfrm>
            <a:off x="467916" y="470608"/>
            <a:ext cx="8208300" cy="4207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9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1image">
  <p:cSld name="UAntwerpen_1imag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/>
          <p:nvPr>
            <p:ph idx="2" type="pic"/>
          </p:nvPr>
        </p:nvSpPr>
        <p:spPr>
          <a:xfrm>
            <a:off x="467916" y="470608"/>
            <a:ext cx="8208300" cy="4207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pic>
        <p:nvPicPr>
          <p:cNvPr id="19" name="Google Shape;1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800" y="4849771"/>
            <a:ext cx="650382" cy="1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1imagequote">
  <p:cSld name="UAntwerpen_1imagequot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2" name="Google Shape;22;p28"/>
          <p:cNvSpPr txBox="1"/>
          <p:nvPr>
            <p:ph idx="1" type="body"/>
          </p:nvPr>
        </p:nvSpPr>
        <p:spPr>
          <a:xfrm>
            <a:off x="5854889" y="2710343"/>
            <a:ext cx="2821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8"/>
          <p:cNvSpPr txBox="1"/>
          <p:nvPr>
            <p:ph idx="3" type="body"/>
          </p:nvPr>
        </p:nvSpPr>
        <p:spPr>
          <a:xfrm>
            <a:off x="5854304" y="1125278"/>
            <a:ext cx="28218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1imagequoteandlogo">
  <p:cSld name="UAntwerpen_1imagequoteandlogo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/>
          <p:nvPr>
            <p:ph idx="2" type="pic"/>
          </p:nvPr>
        </p:nvSpPr>
        <p:spPr>
          <a:xfrm>
            <a:off x="467916" y="470608"/>
            <a:ext cx="8208300" cy="4207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6" name="Google Shape;26;p29"/>
          <p:cNvSpPr txBox="1"/>
          <p:nvPr>
            <p:ph idx="1" type="body"/>
          </p:nvPr>
        </p:nvSpPr>
        <p:spPr>
          <a:xfrm>
            <a:off x="5854889" y="2710343"/>
            <a:ext cx="25617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29"/>
          <p:cNvSpPr txBox="1"/>
          <p:nvPr>
            <p:ph idx="3" type="body"/>
          </p:nvPr>
        </p:nvSpPr>
        <p:spPr>
          <a:xfrm>
            <a:off x="5854304" y="1125278"/>
            <a:ext cx="25623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800" y="4849771"/>
            <a:ext cx="650382" cy="1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onlytext">
  <p:cSld name="UAntwerpen_only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467915" y="465535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30"/>
          <p:cNvSpPr txBox="1"/>
          <p:nvPr>
            <p:ph idx="1" type="body"/>
          </p:nvPr>
        </p:nvSpPr>
        <p:spPr>
          <a:xfrm>
            <a:off x="467916" y="1137285"/>
            <a:ext cx="8208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onlytext">
  <p:cSld name="UAntwerpen_only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67915" y="465535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467916" y="1137285"/>
            <a:ext cx="8208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ntwerpen_imagequote">
  <p:cSld name="UAntwerpen_imagequot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4814888" y="2843213"/>
            <a:ext cx="3510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i="0" sz="1800"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4814888" y="1163241"/>
            <a:ext cx="38613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Font typeface="Calibri"/>
              <a:buNone/>
              <a:defRPr b="1" i="0" sz="30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11"/>
          <p:cNvSpPr/>
          <p:nvPr>
            <p:ph idx="3" type="pic"/>
          </p:nvPr>
        </p:nvSpPr>
        <p:spPr>
          <a:xfrm>
            <a:off x="467917" y="465535"/>
            <a:ext cx="3859200" cy="42123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6" name="Google Shape;46;p11"/>
          <p:cNvSpPr txBox="1"/>
          <p:nvPr/>
        </p:nvSpPr>
        <p:spPr>
          <a:xfrm>
            <a:off x="5818909" y="145472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4888" y="465535"/>
            <a:ext cx="34290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3">
          <p15:clr>
            <a:srgbClr val="F26B43"/>
          </p15:clr>
        </p15:guide>
        <p15:guide id="2" pos="295">
          <p15:clr>
            <a:srgbClr val="F26B43"/>
          </p15:clr>
        </p15:guide>
        <p15:guide id="3" pos="5465">
          <p15:clr>
            <a:srgbClr val="F26B43"/>
          </p15:clr>
        </p15:guide>
        <p15:guide id="4" orient="horz" pos="294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67915" y="465535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9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67915" y="1137285"/>
            <a:ext cx="8208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69800" y="4849771"/>
            <a:ext cx="650382" cy="1701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95">
          <p15:clr>
            <a:srgbClr val="F26B43"/>
          </p15:clr>
        </p15:guide>
        <p15:guide id="2" pos="5465">
          <p15:clr>
            <a:srgbClr val="F26B43"/>
          </p15:clr>
        </p15:guide>
        <p15:guide id="3" orient="horz" pos="293">
          <p15:clr>
            <a:srgbClr val="F26B43"/>
          </p15:clr>
        </p15:guide>
        <p15:guide id="4" orient="horz" pos="29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yenyyo/R1-Research_internship_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 txBox="1"/>
          <p:nvPr>
            <p:ph type="title"/>
          </p:nvPr>
        </p:nvSpPr>
        <p:spPr>
          <a:xfrm>
            <a:off x="467841" y="2214942"/>
            <a:ext cx="8208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en" sz="4300">
                <a:latin typeface="Alegreya"/>
                <a:ea typeface="Alegreya"/>
                <a:cs typeface="Alegreya"/>
                <a:sym typeface="Alegreya"/>
              </a:rPr>
              <a:t>TCR ANALYSIS</a:t>
            </a:r>
            <a:endParaRPr sz="43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46" name="Google Shape;146;p2"/>
          <p:cNvSpPr txBox="1"/>
          <p:nvPr>
            <p:ph idx="1" type="body"/>
          </p:nvPr>
        </p:nvSpPr>
        <p:spPr>
          <a:xfrm>
            <a:off x="467850" y="3593000"/>
            <a:ext cx="8395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>
                <a:latin typeface="Alegreya"/>
                <a:ea typeface="Alegreya"/>
                <a:cs typeface="Alegreya"/>
                <a:sym typeface="Alegreya"/>
              </a:rPr>
              <a:t>Pablo de Vicente Abad</a:t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-1778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-1778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-1778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Promotor : Pieter Meysman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-1778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Supervisor : </a:t>
            </a: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Vincent</a:t>
            </a: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 Van Deuren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69940d16c_0_142"/>
          <p:cNvSpPr txBox="1"/>
          <p:nvPr>
            <p:ph type="title"/>
          </p:nvPr>
        </p:nvSpPr>
        <p:spPr>
          <a:xfrm>
            <a:off x="467841" y="2214942"/>
            <a:ext cx="8208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en" sz="4300">
                <a:latin typeface="Alegreya"/>
                <a:ea typeface="Alegreya"/>
                <a:cs typeface="Alegreya"/>
                <a:sym typeface="Alegreya"/>
              </a:rPr>
              <a:t>TCR ANALYSIS</a:t>
            </a:r>
            <a:endParaRPr sz="43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03" name="Google Shape;303;g2e69940d16c_0_142"/>
          <p:cNvSpPr txBox="1"/>
          <p:nvPr>
            <p:ph idx="1" type="body"/>
          </p:nvPr>
        </p:nvSpPr>
        <p:spPr>
          <a:xfrm>
            <a:off x="467850" y="3292750"/>
            <a:ext cx="8395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>
                <a:latin typeface="Alegreya"/>
                <a:ea typeface="Alegreya"/>
                <a:cs typeface="Alegreya"/>
                <a:sym typeface="Alegreya"/>
              </a:rPr>
              <a:t>Pablo de Vicente Abad</a:t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3"/>
              </a:rPr>
              <a:t>https://github.com/yenyyo/R1-Research_internship_1</a:t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-1778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-1778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Promotor : Pieter Meysman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-1778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Supervisor : Vincent Van Deuren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"/>
          <p:cNvSpPr/>
          <p:nvPr/>
        </p:nvSpPr>
        <p:spPr>
          <a:xfrm rot="-10799518">
            <a:off x="180520" y="285550"/>
            <a:ext cx="8553000" cy="7884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 txBox="1"/>
          <p:nvPr>
            <p:ph type="title"/>
          </p:nvPr>
        </p:nvSpPr>
        <p:spPr>
          <a:xfrm>
            <a:off x="467840" y="382910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  <a:latin typeface="Alegreya"/>
                <a:ea typeface="Alegreya"/>
                <a:cs typeface="Alegreya"/>
                <a:sym typeface="Alegreya"/>
              </a:rPr>
              <a:t>Overview</a:t>
            </a:r>
            <a:endParaRPr>
              <a:solidFill>
                <a:schemeClr val="lt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154" name="Google Shape;154;p3"/>
          <p:cNvGrpSpPr/>
          <p:nvPr/>
        </p:nvGrpSpPr>
        <p:grpSpPr>
          <a:xfrm>
            <a:off x="410825" y="1265000"/>
            <a:ext cx="2582925" cy="3332825"/>
            <a:chOff x="715625" y="1265000"/>
            <a:chExt cx="2582925" cy="3332825"/>
          </a:xfrm>
        </p:grpSpPr>
        <p:sp>
          <p:nvSpPr>
            <p:cNvPr id="155" name="Google Shape;155;p3"/>
            <p:cNvSpPr txBox="1"/>
            <p:nvPr/>
          </p:nvSpPr>
          <p:spPr>
            <a:xfrm>
              <a:off x="1202488" y="1265000"/>
              <a:ext cx="16092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legreya"/>
                  <a:ea typeface="Alegreya"/>
                  <a:cs typeface="Alegreya"/>
                  <a:sym typeface="Alegreya"/>
                </a:rPr>
                <a:t>Biology / </a:t>
              </a:r>
              <a:endParaRPr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legreya"/>
                  <a:ea typeface="Alegreya"/>
                  <a:cs typeface="Alegreya"/>
                  <a:sym typeface="Alegreya"/>
                </a:rPr>
                <a:t>System setup</a:t>
              </a:r>
              <a:endParaRPr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6" name="Google Shape;156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5625" y="2518500"/>
              <a:ext cx="2582925" cy="2079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" name="Google Shape;157;p3"/>
          <p:cNvGrpSpPr/>
          <p:nvPr/>
        </p:nvGrpSpPr>
        <p:grpSpPr>
          <a:xfrm>
            <a:off x="3243075" y="1315925"/>
            <a:ext cx="2582925" cy="3267337"/>
            <a:chOff x="3243075" y="1315925"/>
            <a:chExt cx="2582925" cy="3267337"/>
          </a:xfrm>
        </p:grpSpPr>
        <p:pic>
          <p:nvPicPr>
            <p:cNvPr id="158" name="Google Shape;158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43075" y="2533063"/>
              <a:ext cx="2582925" cy="205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"/>
            <p:cNvSpPr txBox="1"/>
            <p:nvPr/>
          </p:nvSpPr>
          <p:spPr>
            <a:xfrm>
              <a:off x="3649975" y="1315925"/>
              <a:ext cx="176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legreya"/>
                  <a:ea typeface="Alegreya"/>
                  <a:cs typeface="Alegreya"/>
                  <a:sym typeface="Alegreya"/>
                </a:rPr>
                <a:t>Data processing</a:t>
              </a:r>
              <a:endPara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6025325" y="1265000"/>
            <a:ext cx="2673100" cy="3342400"/>
            <a:chOff x="5822232" y="1265000"/>
            <a:chExt cx="2873683" cy="3342400"/>
          </a:xfrm>
        </p:grpSpPr>
        <p:pic>
          <p:nvPicPr>
            <p:cNvPr id="161" name="Google Shape;16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2232" y="2518400"/>
              <a:ext cx="2873683" cy="208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3"/>
            <p:cNvSpPr txBox="1"/>
            <p:nvPr/>
          </p:nvSpPr>
          <p:spPr>
            <a:xfrm>
              <a:off x="5959998" y="1265000"/>
              <a:ext cx="25605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legreya"/>
                  <a:ea typeface="Alegreya"/>
                  <a:cs typeface="Alegreya"/>
                  <a:sym typeface="Alegreya"/>
                </a:rPr>
                <a:t>Clustering and analysis</a:t>
              </a:r>
              <a:endParaRPr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556c1daf2_0_49"/>
          <p:cNvSpPr/>
          <p:nvPr/>
        </p:nvSpPr>
        <p:spPr>
          <a:xfrm rot="-10799518">
            <a:off x="180465" y="285550"/>
            <a:ext cx="8553000" cy="7884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e556c1daf2_0_49"/>
          <p:cNvSpPr txBox="1"/>
          <p:nvPr>
            <p:ph type="title"/>
          </p:nvPr>
        </p:nvSpPr>
        <p:spPr>
          <a:xfrm>
            <a:off x="467840" y="382910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  <a:latin typeface="Alegreya"/>
                <a:ea typeface="Alegreya"/>
                <a:cs typeface="Alegreya"/>
                <a:sym typeface="Alegreya"/>
              </a:rPr>
              <a:t>Biology</a:t>
            </a:r>
            <a:endParaRPr>
              <a:solidFill>
                <a:schemeClr val="lt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169" name="Google Shape;169;g2e556c1daf2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5" y="1379537"/>
            <a:ext cx="2055301" cy="15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e556c1daf2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167" y="1361450"/>
            <a:ext cx="2243382" cy="2420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g2e556c1daf2_0_49"/>
          <p:cNvGrpSpPr/>
          <p:nvPr/>
        </p:nvGrpSpPr>
        <p:grpSpPr>
          <a:xfrm>
            <a:off x="6488100" y="1234325"/>
            <a:ext cx="2187608" cy="2374500"/>
            <a:chOff x="5763225" y="1234325"/>
            <a:chExt cx="2187608" cy="2374500"/>
          </a:xfrm>
        </p:grpSpPr>
        <p:pic>
          <p:nvPicPr>
            <p:cNvPr id="172" name="Google Shape;172;g2e556c1daf2_0_49"/>
            <p:cNvPicPr preferRelativeResize="0"/>
            <p:nvPr/>
          </p:nvPicPr>
          <p:blipFill rotWithShape="1">
            <a:blip r:embed="rId5">
              <a:alphaModFix/>
            </a:blip>
            <a:srcRect b="20911" l="58285" r="11952" t="18913"/>
            <a:stretch/>
          </p:blipFill>
          <p:spPr>
            <a:xfrm>
              <a:off x="6779000" y="1441290"/>
              <a:ext cx="394176" cy="732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g2e556c1daf2_0_49"/>
            <p:cNvPicPr preferRelativeResize="0"/>
            <p:nvPr/>
          </p:nvPicPr>
          <p:blipFill rotWithShape="1">
            <a:blip r:embed="rId5">
              <a:alphaModFix/>
            </a:blip>
            <a:srcRect b="19864" l="15556" r="55305" t="19960"/>
            <a:stretch/>
          </p:blipFill>
          <p:spPr>
            <a:xfrm>
              <a:off x="6252689" y="1433370"/>
              <a:ext cx="394176" cy="747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g2e556c1daf2_0_49"/>
            <p:cNvPicPr preferRelativeResize="0"/>
            <p:nvPr/>
          </p:nvPicPr>
          <p:blipFill rotWithShape="1">
            <a:blip r:embed="rId5">
              <a:alphaModFix/>
            </a:blip>
            <a:srcRect b="23650" l="43148" r="37185" t="47443"/>
            <a:stretch/>
          </p:blipFill>
          <p:spPr>
            <a:xfrm>
              <a:off x="6509188" y="2196433"/>
              <a:ext cx="394199" cy="5167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" name="Google Shape;175;g2e556c1daf2_0_49"/>
            <p:cNvGrpSpPr/>
            <p:nvPr/>
          </p:nvGrpSpPr>
          <p:grpSpPr>
            <a:xfrm>
              <a:off x="5763225" y="1391384"/>
              <a:ext cx="98436" cy="831739"/>
              <a:chOff x="403663" y="1461038"/>
              <a:chExt cx="129300" cy="1270800"/>
            </a:xfrm>
          </p:grpSpPr>
          <p:cxnSp>
            <p:nvCxnSpPr>
              <p:cNvPr id="176" name="Google Shape;176;g2e556c1daf2_0_49"/>
              <p:cNvCxnSpPr/>
              <p:nvPr/>
            </p:nvCxnSpPr>
            <p:spPr>
              <a:xfrm flipH="1">
                <a:off x="407138" y="1461038"/>
                <a:ext cx="900" cy="127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" name="Google Shape;177;g2e556c1daf2_0_49"/>
              <p:cNvCxnSpPr/>
              <p:nvPr/>
            </p:nvCxnSpPr>
            <p:spPr>
              <a:xfrm flipH="1" rot="10800000">
                <a:off x="403663" y="1461788"/>
                <a:ext cx="129300" cy="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" name="Google Shape;178;g2e556c1daf2_0_49"/>
              <p:cNvCxnSpPr/>
              <p:nvPr/>
            </p:nvCxnSpPr>
            <p:spPr>
              <a:xfrm flipH="1" rot="10800000">
                <a:off x="403663" y="2077913"/>
                <a:ext cx="129300" cy="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" name="Google Shape;179;g2e556c1daf2_0_49"/>
              <p:cNvCxnSpPr/>
              <p:nvPr/>
            </p:nvCxnSpPr>
            <p:spPr>
              <a:xfrm flipH="1" rot="10800000">
                <a:off x="403663" y="2731538"/>
                <a:ext cx="129300" cy="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0" name="Google Shape;180;g2e556c1daf2_0_49"/>
            <p:cNvGrpSpPr/>
            <p:nvPr/>
          </p:nvGrpSpPr>
          <p:grpSpPr>
            <a:xfrm>
              <a:off x="7648498" y="1410860"/>
              <a:ext cx="98436" cy="831837"/>
              <a:chOff x="3522413" y="1442588"/>
              <a:chExt cx="129300" cy="1270950"/>
            </a:xfrm>
          </p:grpSpPr>
          <p:cxnSp>
            <p:nvCxnSpPr>
              <p:cNvPr id="181" name="Google Shape;181;g2e556c1daf2_0_49"/>
              <p:cNvCxnSpPr/>
              <p:nvPr/>
            </p:nvCxnSpPr>
            <p:spPr>
              <a:xfrm flipH="1">
                <a:off x="3646663" y="1442588"/>
                <a:ext cx="900" cy="127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g2e556c1daf2_0_49"/>
              <p:cNvCxnSpPr/>
              <p:nvPr/>
            </p:nvCxnSpPr>
            <p:spPr>
              <a:xfrm flipH="1" rot="10800000">
                <a:off x="3522413" y="1443488"/>
                <a:ext cx="129300" cy="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g2e556c1daf2_0_49"/>
              <p:cNvCxnSpPr/>
              <p:nvPr/>
            </p:nvCxnSpPr>
            <p:spPr>
              <a:xfrm flipH="1" rot="10800000">
                <a:off x="3522413" y="2059613"/>
                <a:ext cx="129300" cy="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" name="Google Shape;184;g2e556c1daf2_0_49"/>
              <p:cNvCxnSpPr/>
              <p:nvPr/>
            </p:nvCxnSpPr>
            <p:spPr>
              <a:xfrm flipH="1" rot="10800000">
                <a:off x="3522413" y="2713238"/>
                <a:ext cx="129300" cy="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85" name="Google Shape;185;g2e556c1daf2_0_49"/>
            <p:cNvSpPr txBox="1"/>
            <p:nvPr/>
          </p:nvSpPr>
          <p:spPr>
            <a:xfrm>
              <a:off x="5797593" y="1283375"/>
              <a:ext cx="6438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A*01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86" name="Google Shape;186;g2e556c1daf2_0_49"/>
            <p:cNvSpPr txBox="1"/>
            <p:nvPr/>
          </p:nvSpPr>
          <p:spPr>
            <a:xfrm>
              <a:off x="5797599" y="1677275"/>
              <a:ext cx="711600" cy="2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B*03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87" name="Google Shape;187;g2e556c1daf2_0_49"/>
            <p:cNvSpPr txBox="1"/>
            <p:nvPr/>
          </p:nvSpPr>
          <p:spPr>
            <a:xfrm>
              <a:off x="5797518" y="2050363"/>
              <a:ext cx="6603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C*15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g2e556c1daf2_0_49"/>
            <p:cNvSpPr txBox="1"/>
            <p:nvPr/>
          </p:nvSpPr>
          <p:spPr>
            <a:xfrm>
              <a:off x="7222788" y="1234325"/>
              <a:ext cx="6273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A*01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89" name="Google Shape;189;g2e556c1daf2_0_49"/>
            <p:cNvSpPr txBox="1"/>
            <p:nvPr/>
          </p:nvSpPr>
          <p:spPr>
            <a:xfrm>
              <a:off x="7239232" y="1617596"/>
              <a:ext cx="7116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B*07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90" name="Google Shape;190;g2e556c1daf2_0_49"/>
            <p:cNvSpPr txBox="1"/>
            <p:nvPr/>
          </p:nvSpPr>
          <p:spPr>
            <a:xfrm>
              <a:off x="7201132" y="2050375"/>
              <a:ext cx="7281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C*02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1" name="Google Shape;191;g2e556c1daf2_0_49"/>
            <p:cNvGrpSpPr/>
            <p:nvPr/>
          </p:nvGrpSpPr>
          <p:grpSpPr>
            <a:xfrm>
              <a:off x="6557992" y="2736268"/>
              <a:ext cx="196872" cy="831837"/>
              <a:chOff x="2047888" y="3705388"/>
              <a:chExt cx="258600" cy="1270950"/>
            </a:xfrm>
          </p:grpSpPr>
          <p:grpSp>
            <p:nvGrpSpPr>
              <p:cNvPr id="192" name="Google Shape;192;g2e556c1daf2_0_49"/>
              <p:cNvGrpSpPr/>
              <p:nvPr/>
            </p:nvGrpSpPr>
            <p:grpSpPr>
              <a:xfrm>
                <a:off x="2047888" y="3705388"/>
                <a:ext cx="129300" cy="1270950"/>
                <a:chOff x="3522413" y="1442588"/>
                <a:chExt cx="129300" cy="1270950"/>
              </a:xfrm>
            </p:grpSpPr>
            <p:cxnSp>
              <p:nvCxnSpPr>
                <p:cNvPr id="193" name="Google Shape;193;g2e556c1daf2_0_49"/>
                <p:cNvCxnSpPr/>
                <p:nvPr/>
              </p:nvCxnSpPr>
              <p:spPr>
                <a:xfrm flipH="1">
                  <a:off x="3646663" y="1442588"/>
                  <a:ext cx="900" cy="1270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" name="Google Shape;194;g2e556c1daf2_0_49"/>
                <p:cNvCxnSpPr/>
                <p:nvPr/>
              </p:nvCxnSpPr>
              <p:spPr>
                <a:xfrm flipH="1" rot="10800000">
                  <a:off x="3522413" y="1443488"/>
                  <a:ext cx="129300" cy="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" name="Google Shape;195;g2e556c1daf2_0_49"/>
                <p:cNvCxnSpPr/>
                <p:nvPr/>
              </p:nvCxnSpPr>
              <p:spPr>
                <a:xfrm flipH="1" rot="10800000">
                  <a:off x="3522413" y="2059613"/>
                  <a:ext cx="129300" cy="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" name="Google Shape;196;g2e556c1daf2_0_49"/>
                <p:cNvCxnSpPr/>
                <p:nvPr/>
              </p:nvCxnSpPr>
              <p:spPr>
                <a:xfrm flipH="1" rot="10800000">
                  <a:off x="3522413" y="2713238"/>
                  <a:ext cx="129300" cy="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7" name="Google Shape;197;g2e556c1daf2_0_49"/>
              <p:cNvGrpSpPr/>
              <p:nvPr/>
            </p:nvGrpSpPr>
            <p:grpSpPr>
              <a:xfrm>
                <a:off x="2177188" y="3705463"/>
                <a:ext cx="129300" cy="1270800"/>
                <a:chOff x="403663" y="1461038"/>
                <a:chExt cx="129300" cy="1270800"/>
              </a:xfrm>
            </p:grpSpPr>
            <p:cxnSp>
              <p:nvCxnSpPr>
                <p:cNvPr id="198" name="Google Shape;198;g2e556c1daf2_0_49"/>
                <p:cNvCxnSpPr/>
                <p:nvPr/>
              </p:nvCxnSpPr>
              <p:spPr>
                <a:xfrm flipH="1">
                  <a:off x="407138" y="1461038"/>
                  <a:ext cx="900" cy="1270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" name="Google Shape;199;g2e556c1daf2_0_49"/>
                <p:cNvCxnSpPr/>
                <p:nvPr/>
              </p:nvCxnSpPr>
              <p:spPr>
                <a:xfrm flipH="1" rot="10800000">
                  <a:off x="403663" y="1461788"/>
                  <a:ext cx="129300" cy="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" name="Google Shape;200;g2e556c1daf2_0_49"/>
                <p:cNvCxnSpPr/>
                <p:nvPr/>
              </p:nvCxnSpPr>
              <p:spPr>
                <a:xfrm flipH="1" rot="10800000">
                  <a:off x="403663" y="2077913"/>
                  <a:ext cx="129300" cy="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" name="Google Shape;201;g2e556c1daf2_0_49"/>
                <p:cNvCxnSpPr/>
                <p:nvPr/>
              </p:nvCxnSpPr>
              <p:spPr>
                <a:xfrm flipH="1" rot="10800000">
                  <a:off x="403663" y="2731538"/>
                  <a:ext cx="129300" cy="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02" name="Google Shape;202;g2e556c1daf2_0_49"/>
            <p:cNvSpPr txBox="1"/>
            <p:nvPr/>
          </p:nvSpPr>
          <p:spPr>
            <a:xfrm>
              <a:off x="5763225" y="2632825"/>
              <a:ext cx="8685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A*01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3" name="Google Shape;203;g2e556c1daf2_0_49"/>
            <p:cNvSpPr txBox="1"/>
            <p:nvPr/>
          </p:nvSpPr>
          <p:spPr>
            <a:xfrm>
              <a:off x="5795601" y="2989613"/>
              <a:ext cx="8556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B*03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4" name="Google Shape;204;g2e556c1daf2_0_49"/>
            <p:cNvSpPr txBox="1"/>
            <p:nvPr/>
          </p:nvSpPr>
          <p:spPr>
            <a:xfrm>
              <a:off x="5795775" y="3390725"/>
              <a:ext cx="8034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C*15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2e556c1daf2_0_49"/>
            <p:cNvSpPr txBox="1"/>
            <p:nvPr/>
          </p:nvSpPr>
          <p:spPr>
            <a:xfrm>
              <a:off x="6727598" y="2632825"/>
              <a:ext cx="8034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A*01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6" name="Google Shape;206;g2e556c1daf2_0_49"/>
            <p:cNvSpPr txBox="1"/>
            <p:nvPr/>
          </p:nvSpPr>
          <p:spPr>
            <a:xfrm>
              <a:off x="6709829" y="2963421"/>
              <a:ext cx="8034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B*07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7" name="Google Shape;207;g2e556c1daf2_0_49"/>
            <p:cNvSpPr txBox="1"/>
            <p:nvPr/>
          </p:nvSpPr>
          <p:spPr>
            <a:xfrm>
              <a:off x="6727606" y="3386753"/>
              <a:ext cx="8289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HLA C*02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g2e556c1daf2_0_49"/>
          <p:cNvGrpSpPr/>
          <p:nvPr/>
        </p:nvGrpSpPr>
        <p:grpSpPr>
          <a:xfrm>
            <a:off x="180471" y="3294850"/>
            <a:ext cx="3115952" cy="487200"/>
            <a:chOff x="4648575" y="2084550"/>
            <a:chExt cx="2959119" cy="487200"/>
          </a:xfrm>
        </p:grpSpPr>
        <p:grpSp>
          <p:nvGrpSpPr>
            <p:cNvPr id="209" name="Google Shape;209;g2e556c1daf2_0_49"/>
            <p:cNvGrpSpPr/>
            <p:nvPr/>
          </p:nvGrpSpPr>
          <p:grpSpPr>
            <a:xfrm>
              <a:off x="4648575" y="2084550"/>
              <a:ext cx="2959119" cy="487200"/>
              <a:chOff x="4648575" y="1204975"/>
              <a:chExt cx="2959119" cy="487200"/>
            </a:xfrm>
          </p:grpSpPr>
          <p:sp>
            <p:nvSpPr>
              <p:cNvPr id="210" name="Google Shape;210;g2e556c1daf2_0_49"/>
              <p:cNvSpPr txBox="1"/>
              <p:nvPr/>
            </p:nvSpPr>
            <p:spPr>
              <a:xfrm>
                <a:off x="4648575" y="1204975"/>
                <a:ext cx="978600" cy="48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HLA X*0x</a:t>
                </a:r>
                <a:endParaRPr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211" name="Google Shape;211;g2e556c1daf2_0_49"/>
              <p:cNvSpPr txBox="1"/>
              <p:nvPr/>
            </p:nvSpPr>
            <p:spPr>
              <a:xfrm>
                <a:off x="6791694" y="1204975"/>
                <a:ext cx="816000" cy="48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pMHC</a:t>
                </a:r>
                <a:endParaRPr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cxnSp>
          <p:nvCxnSpPr>
            <p:cNvPr id="212" name="Google Shape;212;g2e556c1daf2_0_49"/>
            <p:cNvCxnSpPr/>
            <p:nvPr/>
          </p:nvCxnSpPr>
          <p:spPr>
            <a:xfrm>
              <a:off x="5715000" y="2294600"/>
              <a:ext cx="116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3" name="Google Shape;213;g2e556c1daf2_0_49"/>
          <p:cNvGrpSpPr/>
          <p:nvPr/>
        </p:nvGrpSpPr>
        <p:grpSpPr>
          <a:xfrm>
            <a:off x="154413" y="4033475"/>
            <a:ext cx="6266538" cy="732500"/>
            <a:chOff x="154413" y="4033475"/>
            <a:chExt cx="6266538" cy="732500"/>
          </a:xfrm>
        </p:grpSpPr>
        <p:pic>
          <p:nvPicPr>
            <p:cNvPr id="214" name="Google Shape;214;g2e556c1daf2_0_49"/>
            <p:cNvPicPr preferRelativeResize="0"/>
            <p:nvPr/>
          </p:nvPicPr>
          <p:blipFill rotWithShape="1">
            <a:blip r:embed="rId6">
              <a:alphaModFix/>
            </a:blip>
            <a:srcRect b="60390" l="50107" r="15247" t="33168"/>
            <a:stretch/>
          </p:blipFill>
          <p:spPr>
            <a:xfrm>
              <a:off x="154413" y="4279000"/>
              <a:ext cx="3168074" cy="3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g2e556c1daf2_0_49"/>
            <p:cNvSpPr txBox="1"/>
            <p:nvPr/>
          </p:nvSpPr>
          <p:spPr>
            <a:xfrm>
              <a:off x="571299" y="4033475"/>
              <a:ext cx="744000" cy="3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</a:t>
              </a:r>
              <a:endParaRPr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16" name="Google Shape;216;g2e556c1daf2_0_49"/>
            <p:cNvSpPr txBox="1"/>
            <p:nvPr/>
          </p:nvSpPr>
          <p:spPr>
            <a:xfrm>
              <a:off x="1779199" y="4033475"/>
              <a:ext cx="744000" cy="3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(D)</a:t>
              </a:r>
              <a:endParaRPr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17" name="Google Shape;217;g2e556c1daf2_0_49"/>
            <p:cNvSpPr txBox="1"/>
            <p:nvPr/>
          </p:nvSpPr>
          <p:spPr>
            <a:xfrm>
              <a:off x="2491524" y="4033475"/>
              <a:ext cx="744000" cy="3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J</a:t>
              </a:r>
              <a:endParaRPr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218" name="Google Shape;218;g2e556c1daf2_0_49"/>
            <p:cNvCxnSpPr/>
            <p:nvPr/>
          </p:nvCxnSpPr>
          <p:spPr>
            <a:xfrm>
              <a:off x="3373691" y="4444650"/>
              <a:ext cx="122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9" name="Google Shape;219;g2e556c1daf2_0_49"/>
            <p:cNvSpPr txBox="1"/>
            <p:nvPr/>
          </p:nvSpPr>
          <p:spPr>
            <a:xfrm>
              <a:off x="4651325" y="4201050"/>
              <a:ext cx="8592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CDR3</a:t>
              </a:r>
              <a:endParaRPr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20" name="Google Shape;220;g2e556c1daf2_0_49"/>
            <p:cNvSpPr txBox="1"/>
            <p:nvPr/>
          </p:nvSpPr>
          <p:spPr>
            <a:xfrm>
              <a:off x="5561750" y="4033475"/>
              <a:ext cx="8592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TCRα</a:t>
              </a:r>
              <a:endParaRPr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21" name="Google Shape;221;g2e556c1daf2_0_49"/>
            <p:cNvSpPr txBox="1"/>
            <p:nvPr/>
          </p:nvSpPr>
          <p:spPr>
            <a:xfrm>
              <a:off x="5596725" y="4434775"/>
              <a:ext cx="633000" cy="3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TCR</a:t>
              </a:r>
              <a:r>
                <a:rPr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β</a:t>
              </a:r>
              <a:r>
                <a:rPr lang="en" sz="1050">
                  <a:solidFill>
                    <a:srgbClr val="202122"/>
                  </a:solidFill>
                  <a:highlight>
                    <a:srgbClr val="F8F9FA"/>
                  </a:highlight>
                </a:rPr>
                <a:t> </a:t>
              </a:r>
              <a:endParaRPr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222" name="Google Shape;222;g2e556c1daf2_0_49"/>
            <p:cNvCxnSpPr>
              <a:endCxn id="220" idx="1"/>
            </p:cNvCxnSpPr>
            <p:nvPr/>
          </p:nvCxnSpPr>
          <p:spPr>
            <a:xfrm flipH="1" rot="10800000">
              <a:off x="5278250" y="4277075"/>
              <a:ext cx="2835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3" name="Google Shape;223;g2e556c1daf2_0_49"/>
            <p:cNvCxnSpPr/>
            <p:nvPr/>
          </p:nvCxnSpPr>
          <p:spPr>
            <a:xfrm>
              <a:off x="5278550" y="4395750"/>
              <a:ext cx="289200" cy="16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556c1daf2_0_20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g2e556c1daf2_0_20"/>
          <p:cNvSpPr/>
          <p:nvPr/>
        </p:nvSpPr>
        <p:spPr>
          <a:xfrm rot="-10799518">
            <a:off x="180465" y="285550"/>
            <a:ext cx="8553000" cy="7884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e556c1daf2_0_20"/>
          <p:cNvSpPr txBox="1"/>
          <p:nvPr>
            <p:ph type="title"/>
          </p:nvPr>
        </p:nvSpPr>
        <p:spPr>
          <a:xfrm>
            <a:off x="467840" y="382910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  <a:latin typeface="Alegreya"/>
                <a:ea typeface="Alegreya"/>
                <a:cs typeface="Alegreya"/>
                <a:sym typeface="Alegreya"/>
              </a:rPr>
              <a:t>TCRs</a:t>
            </a:r>
            <a:endParaRPr>
              <a:solidFill>
                <a:schemeClr val="lt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231" name="Google Shape;231;g2e556c1daf2_0_20"/>
          <p:cNvGrpSpPr/>
          <p:nvPr/>
        </p:nvGrpSpPr>
        <p:grpSpPr>
          <a:xfrm>
            <a:off x="467850" y="1319225"/>
            <a:ext cx="3089400" cy="1557900"/>
            <a:chOff x="983950" y="1639950"/>
            <a:chExt cx="3089400" cy="1557900"/>
          </a:xfrm>
        </p:grpSpPr>
        <p:sp>
          <p:nvSpPr>
            <p:cNvPr id="232" name="Google Shape;232;g2e556c1daf2_0_20"/>
            <p:cNvSpPr/>
            <p:nvPr/>
          </p:nvSpPr>
          <p:spPr>
            <a:xfrm>
              <a:off x="983950" y="1639950"/>
              <a:ext cx="1610100" cy="1557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egreya"/>
                  <a:ea typeface="Alegreya"/>
                  <a:cs typeface="Alegreya"/>
                  <a:sym typeface="Alegreya"/>
                </a:rPr>
                <a:t>PATIENT 1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33" name="Google Shape;233;g2e556c1daf2_0_20"/>
            <p:cNvSpPr/>
            <p:nvPr/>
          </p:nvSpPr>
          <p:spPr>
            <a:xfrm>
              <a:off x="2463250" y="1639950"/>
              <a:ext cx="1610100" cy="1557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egreya"/>
                  <a:ea typeface="Alegreya"/>
                  <a:cs typeface="Alegreya"/>
                  <a:sym typeface="Alegreya"/>
                </a:rPr>
                <a:t>PATIENT 2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sp>
        <p:nvSpPr>
          <p:cNvPr id="234" name="Google Shape;234;g2e556c1daf2_0_20"/>
          <p:cNvSpPr txBox="1"/>
          <p:nvPr/>
        </p:nvSpPr>
        <p:spPr>
          <a:xfrm>
            <a:off x="1837750" y="1284175"/>
            <a:ext cx="573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1%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g2e556c1daf2_0_20"/>
          <p:cNvGrpSpPr/>
          <p:nvPr/>
        </p:nvGrpSpPr>
        <p:grpSpPr>
          <a:xfrm>
            <a:off x="3737875" y="1253350"/>
            <a:ext cx="5052900" cy="2020225"/>
            <a:chOff x="3737875" y="1253350"/>
            <a:chExt cx="5052900" cy="2020225"/>
          </a:xfrm>
        </p:grpSpPr>
        <p:sp>
          <p:nvSpPr>
            <p:cNvPr id="236" name="Google Shape;236;g2e556c1daf2_0_20"/>
            <p:cNvSpPr txBox="1"/>
            <p:nvPr/>
          </p:nvSpPr>
          <p:spPr>
            <a:xfrm>
              <a:off x="3770575" y="2383475"/>
              <a:ext cx="49302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We can only sample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approx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 200.000 per person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37" name="Google Shape;237;g2e556c1daf2_0_20"/>
            <p:cNvSpPr txBox="1"/>
            <p:nvPr/>
          </p:nvSpPr>
          <p:spPr>
            <a:xfrm>
              <a:off x="3737875" y="1253350"/>
              <a:ext cx="499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Pacient 1 tcr repertoire =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10^9 unique tcrs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38" name="Google Shape;238;g2e556c1daf2_0_20"/>
            <p:cNvSpPr txBox="1"/>
            <p:nvPr/>
          </p:nvSpPr>
          <p:spPr>
            <a:xfrm>
              <a:off x="3770575" y="1692413"/>
              <a:ext cx="5020200" cy="6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Uniqueness of each tcr - how do we know its effects?</a:t>
              </a:r>
              <a:endParaRPr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39" name="Google Shape;239;g2e556c1daf2_0_20"/>
          <p:cNvSpPr txBox="1"/>
          <p:nvPr/>
        </p:nvSpPr>
        <p:spPr>
          <a:xfrm>
            <a:off x="647100" y="2962500"/>
            <a:ext cx="80538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Similar TCRs appear more frequently with similar diseases -&gt; Covid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If we know 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TCRA -&gt; COVID  &amp;  TCRB ≈ TCRA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Then we can assume: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TCRB -&gt; COVID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Objective: See if there is any correlation between specific HLAs and TCRs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577f9efb6_0_6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g2e577f9efb6_0_6"/>
          <p:cNvSpPr/>
          <p:nvPr/>
        </p:nvSpPr>
        <p:spPr>
          <a:xfrm rot="-10799518">
            <a:off x="180465" y="285550"/>
            <a:ext cx="8553000" cy="7884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e577f9efb6_0_6"/>
          <p:cNvSpPr txBox="1"/>
          <p:nvPr>
            <p:ph type="title"/>
          </p:nvPr>
        </p:nvSpPr>
        <p:spPr>
          <a:xfrm>
            <a:off x="467840" y="382910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Installation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g2e577f9efb6_0_6"/>
          <p:cNvSpPr txBox="1"/>
          <p:nvPr/>
        </p:nvSpPr>
        <p:spPr>
          <a:xfrm>
            <a:off x="3954000" y="1502175"/>
            <a:ext cx="47217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egreya"/>
              <a:buChar char="-"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Git Repository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egreya"/>
              <a:buChar char="-"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Requirements.txt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Google </a:t>
            </a: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Collab</a:t>
            </a: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</a:t>
            </a: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environment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248" name="Google Shape;248;g2e577f9efb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25" y="1552800"/>
            <a:ext cx="2807425" cy="16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556c1daf2_0_42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g2e556c1daf2_0_42"/>
          <p:cNvSpPr/>
          <p:nvPr/>
        </p:nvSpPr>
        <p:spPr>
          <a:xfrm rot="-10799518">
            <a:off x="180465" y="285550"/>
            <a:ext cx="8553000" cy="7884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e556c1daf2_0_42"/>
          <p:cNvSpPr txBox="1"/>
          <p:nvPr>
            <p:ph type="title"/>
          </p:nvPr>
        </p:nvSpPr>
        <p:spPr>
          <a:xfrm>
            <a:off x="467840" y="382910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g2e556c1daf2_0_42"/>
          <p:cNvSpPr txBox="1"/>
          <p:nvPr/>
        </p:nvSpPr>
        <p:spPr>
          <a:xfrm>
            <a:off x="544175" y="1356700"/>
            <a:ext cx="8131500" cy="3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2e556c1daf2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77" y="1467075"/>
            <a:ext cx="978100" cy="1027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e556c1daf2_0_42"/>
          <p:cNvSpPr txBox="1"/>
          <p:nvPr/>
        </p:nvSpPr>
        <p:spPr>
          <a:xfrm>
            <a:off x="1441650" y="2130900"/>
            <a:ext cx="4563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1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59" name="Google Shape;259;g2e556c1daf2_0_42"/>
          <p:cNvSpPr txBox="1"/>
          <p:nvPr/>
        </p:nvSpPr>
        <p:spPr>
          <a:xfrm>
            <a:off x="861175" y="2571750"/>
            <a:ext cx="3441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2e556c1daf2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77" y="3651350"/>
            <a:ext cx="978100" cy="1027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e556c1daf2_0_42"/>
          <p:cNvSpPr txBox="1"/>
          <p:nvPr/>
        </p:nvSpPr>
        <p:spPr>
          <a:xfrm>
            <a:off x="1369150" y="4352300"/>
            <a:ext cx="720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666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62" name="Google Shape;262;g2e556c1daf2_0_42"/>
          <p:cNvSpPr txBox="1"/>
          <p:nvPr/>
        </p:nvSpPr>
        <p:spPr>
          <a:xfrm>
            <a:off x="2089150" y="1467063"/>
            <a:ext cx="6323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≈ [200.000] tcrs = [ TCR1, TCR2, TCR3 …]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63" name="Google Shape;263;g2e556c1daf2_0_42"/>
          <p:cNvSpPr txBox="1"/>
          <p:nvPr/>
        </p:nvSpPr>
        <p:spPr>
          <a:xfrm>
            <a:off x="2089150" y="4352300"/>
            <a:ext cx="69081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≈ [200.000] tcrs = [ …. TCR </a:t>
            </a: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133.199.999</a:t>
            </a: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, TCR </a:t>
            </a: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133.200.000</a:t>
            </a: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]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264" name="Google Shape;264;g2e556c1daf2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300" y="2130901"/>
            <a:ext cx="2670741" cy="22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e556c1daf2_0_42"/>
          <p:cNvSpPr txBox="1"/>
          <p:nvPr/>
        </p:nvSpPr>
        <p:spPr>
          <a:xfrm>
            <a:off x="5155775" y="2008350"/>
            <a:ext cx="35199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Public TCRs, TCRs shared by &gt; threshold. 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If threshold = 2: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Public = TCR3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66" name="Google Shape;266;g2e556c1daf2_0_42"/>
          <p:cNvSpPr txBox="1"/>
          <p:nvPr/>
        </p:nvSpPr>
        <p:spPr>
          <a:xfrm>
            <a:off x="5114500" y="3128750"/>
            <a:ext cx="33648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The size of the dataset made this process hard to work with.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Defined a threshold of 21. Max size we can cluster (100.000 tcrs)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e556c1daf2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51" y="3000012"/>
            <a:ext cx="1821824" cy="17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e556c1daf2_0_27"/>
          <p:cNvSpPr txBox="1"/>
          <p:nvPr>
            <p:ph idx="12" type="sldNum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g2e556c1daf2_0_27"/>
          <p:cNvSpPr/>
          <p:nvPr/>
        </p:nvSpPr>
        <p:spPr>
          <a:xfrm rot="-10799518">
            <a:off x="180465" y="285550"/>
            <a:ext cx="8553000" cy="7884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e556c1daf2_0_27"/>
          <p:cNvSpPr txBox="1"/>
          <p:nvPr>
            <p:ph type="title"/>
          </p:nvPr>
        </p:nvSpPr>
        <p:spPr>
          <a:xfrm>
            <a:off x="467840" y="382910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Clustering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g2e556c1daf2_0_27"/>
          <p:cNvSpPr txBox="1"/>
          <p:nvPr/>
        </p:nvSpPr>
        <p:spPr>
          <a:xfrm>
            <a:off x="544725" y="1201400"/>
            <a:ext cx="81315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1st - </a:t>
            </a: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Redefine</a:t>
            </a: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TCR, previously only cdr3. Now v_gene + cdr3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2nd - 100.000 tcrs -&gt; 4300 clusters !!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3rd - Threshold of 120 tcrs/cluster -&gt; 60 clusters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276" name="Google Shape;276;g2e556c1daf2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4" y="2948725"/>
            <a:ext cx="1971076" cy="18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e556c1daf2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488" y="1074551"/>
            <a:ext cx="1971075" cy="191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e556c1daf2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5602" y="3000012"/>
            <a:ext cx="1747021" cy="17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e556c1daf2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9013" y="3000001"/>
            <a:ext cx="1821824" cy="179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e556c1daf2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2237" y="2916437"/>
            <a:ext cx="1983599" cy="196143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e556c1daf2_0_27"/>
          <p:cNvSpPr txBox="1"/>
          <p:nvPr/>
        </p:nvSpPr>
        <p:spPr>
          <a:xfrm>
            <a:off x="544725" y="2140825"/>
            <a:ext cx="5184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4th - Filter interesting clusters -&gt; 20 clusters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556c1daf2_0_34"/>
          <p:cNvSpPr/>
          <p:nvPr/>
        </p:nvSpPr>
        <p:spPr>
          <a:xfrm rot="-10799518">
            <a:off x="180465" y="285550"/>
            <a:ext cx="8553000" cy="7884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e556c1daf2_0_34"/>
          <p:cNvSpPr txBox="1"/>
          <p:nvPr>
            <p:ph type="title"/>
          </p:nvPr>
        </p:nvSpPr>
        <p:spPr>
          <a:xfrm>
            <a:off x="467840" y="382910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Analysis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8" name="Google Shape;288;g2e556c1daf2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50" y="1215575"/>
            <a:ext cx="2491599" cy="24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e556c1daf2_0_34"/>
          <p:cNvSpPr txBox="1"/>
          <p:nvPr/>
        </p:nvSpPr>
        <p:spPr>
          <a:xfrm>
            <a:off x="3219775" y="1365600"/>
            <a:ext cx="5513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Remember: 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"/>
              <a:buChar char="-"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We clustered x amount of tcrs together (&gt;120)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"/>
              <a:buChar char="-"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Each dot is a different person with at least 1 tcr in the cluster.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"/>
              <a:buChar char="-"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Each patient has 6 (12*) HLA values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Do :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"/>
              <a:buChar char="-"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Fisher exact test: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For each HLA value found in the cluster</a:t>
            </a:r>
            <a:endParaRPr sz="1800">
              <a:solidFill>
                <a:srgbClr val="202122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90" name="Google Shape;290;g2e556c1daf2_0_34"/>
          <p:cNvSpPr txBox="1"/>
          <p:nvPr/>
        </p:nvSpPr>
        <p:spPr>
          <a:xfrm>
            <a:off x="1925700" y="3605000"/>
            <a:ext cx="5911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02122"/>
                </a:solidFill>
                <a:latin typeface="Courier New"/>
                <a:ea typeface="Courier New"/>
                <a:cs typeface="Courier New"/>
                <a:sym typeface="Courier New"/>
              </a:rPr>
              <a:t>Cluster 0: Significant HLAs with p-value &lt; 0.05</a:t>
            </a:r>
            <a:endParaRPr sz="1250">
              <a:solidFill>
                <a:srgbClr val="2021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02122"/>
                </a:solidFill>
                <a:latin typeface="Courier New"/>
                <a:ea typeface="Courier New"/>
                <a:cs typeface="Courier New"/>
                <a:sym typeface="Courier New"/>
              </a:rPr>
              <a:t>  HLA: HLA-DPB1*02:02, p-value: 0.03414490325800958</a:t>
            </a:r>
            <a:endParaRPr sz="1250">
              <a:solidFill>
                <a:srgbClr val="2021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02122"/>
                </a:solidFill>
                <a:latin typeface="Courier New"/>
                <a:ea typeface="Courier New"/>
                <a:cs typeface="Courier New"/>
                <a:sym typeface="Courier New"/>
              </a:rPr>
              <a:t>  HLA: HLA-DQB1*06:03, p-value: 0.00499743171306426</a:t>
            </a:r>
            <a:endParaRPr sz="1250">
              <a:solidFill>
                <a:srgbClr val="2021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02122"/>
                </a:solidFill>
                <a:latin typeface="Courier New"/>
                <a:ea typeface="Courier New"/>
                <a:cs typeface="Courier New"/>
                <a:sym typeface="Courier New"/>
              </a:rPr>
              <a:t>  HLA: HLA-DQA1*01:03, p-value: 0.03581774908369885</a:t>
            </a:r>
            <a:endParaRPr sz="1250">
              <a:solidFill>
                <a:srgbClr val="2021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02122"/>
                </a:solidFill>
                <a:latin typeface="Courier New"/>
                <a:ea typeface="Courier New"/>
                <a:cs typeface="Courier New"/>
                <a:sym typeface="Courier New"/>
              </a:rPr>
              <a:t>  HLA: HLA-A*30:02, p-value: 0.010645454064427224</a:t>
            </a:r>
            <a:endParaRPr sz="1250">
              <a:solidFill>
                <a:srgbClr val="2021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02122"/>
                </a:solidFill>
                <a:latin typeface="Courier New"/>
                <a:ea typeface="Courier New"/>
                <a:cs typeface="Courier New"/>
                <a:sym typeface="Courier New"/>
              </a:rPr>
              <a:t>  HLA: HLA-DRB1*13:01, p-value: 0.010486453728465413</a:t>
            </a:r>
            <a:endParaRPr sz="2300">
              <a:solidFill>
                <a:srgbClr val="202122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69940d16c_0_131"/>
          <p:cNvSpPr/>
          <p:nvPr/>
        </p:nvSpPr>
        <p:spPr>
          <a:xfrm rot="-10799518">
            <a:off x="180465" y="285550"/>
            <a:ext cx="8553000" cy="7884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e69940d16c_0_131"/>
          <p:cNvSpPr txBox="1"/>
          <p:nvPr>
            <p:ph type="title"/>
          </p:nvPr>
        </p:nvSpPr>
        <p:spPr>
          <a:xfrm>
            <a:off x="467840" y="382910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Conclusions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g2e69940d16c_0_131"/>
          <p:cNvSpPr txBox="1"/>
          <p:nvPr/>
        </p:nvSpPr>
        <p:spPr>
          <a:xfrm>
            <a:off x="467850" y="1492950"/>
            <a:ext cx="82656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egreya"/>
              <a:buChar char="-"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Biology is pretty cool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egreya"/>
              <a:buChar char="-"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Working with huge datasets is a pain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egreya"/>
              <a:buChar char="-"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Further analysis is needed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egreya"/>
              <a:buChar char="-"/>
            </a:pP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I had a nice </a:t>
            </a:r>
            <a:r>
              <a:rPr lang="en" sz="21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internship</a:t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